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81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72" y="-31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0739577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Toxic burden = the accumulation of chemicals that can be measured in our bloodstream at any time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Shape 1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Shape 1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Shape 2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hape 10"/>
          <p:cNvCxnSpPr/>
          <p:nvPr/>
        </p:nvCxnSpPr>
        <p:spPr>
          <a:xfrm>
            <a:off x="7007735" y="3176887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" name="Shape 11"/>
          <p:cNvCxnSpPr/>
          <p:nvPr/>
        </p:nvCxnSpPr>
        <p:spPr>
          <a:xfrm>
            <a:off x="1575034" y="3158251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2" name="Shape 12"/>
          <p:cNvGrpSpPr/>
          <p:nvPr/>
        </p:nvGrpSpPr>
        <p:grpSpPr>
          <a:xfrm>
            <a:off x="1004144" y="1022025"/>
            <a:ext cx="7136667" cy="152400"/>
            <a:chOff x="1346428" y="1011300"/>
            <a:chExt cx="6452100" cy="152400"/>
          </a:xfrm>
        </p:grpSpPr>
        <p:cxnSp>
          <p:nvCxnSpPr>
            <p:cNvPr id="13" name="Shape 13"/>
            <p:cNvCxnSpPr/>
            <p:nvPr/>
          </p:nvCxnSpPr>
          <p:spPr>
            <a:xfrm rot="10800000">
              <a:off x="1346428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" name="Shape 14"/>
            <p:cNvCxnSpPr/>
            <p:nvPr/>
          </p:nvCxnSpPr>
          <p:spPr>
            <a:xfrm rot="10800000">
              <a:off x="1346428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5" name="Shape 15"/>
          <p:cNvGrpSpPr/>
          <p:nvPr/>
        </p:nvGrpSpPr>
        <p:grpSpPr>
          <a:xfrm>
            <a:off x="1004151" y="3969100"/>
            <a:ext cx="7136667" cy="152400"/>
            <a:chOff x="1346435" y="3969087"/>
            <a:chExt cx="6452100" cy="152400"/>
          </a:xfrm>
        </p:grpSpPr>
        <p:cxnSp>
          <p:nvCxnSpPr>
            <p:cNvPr id="16" name="Shape 16"/>
            <p:cNvCxnSpPr/>
            <p:nvPr/>
          </p:nvCxnSpPr>
          <p:spPr>
            <a:xfrm>
              <a:off x="1346435" y="4121487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Shape 17"/>
            <p:cNvCxnSpPr/>
            <p:nvPr/>
          </p:nvCxnSpPr>
          <p:spPr>
            <a:xfrm>
              <a:off x="1346435" y="3969087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8" name="Shape 18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400"/>
            </a:lvl1pPr>
            <a:lvl2pPr lvl="1" algn="ctr">
              <a:spcBef>
                <a:spcPts val="0"/>
              </a:spcBef>
              <a:buSzPct val="100000"/>
              <a:defRPr sz="5400"/>
            </a:lvl2pPr>
            <a:lvl3pPr lvl="2" algn="ctr">
              <a:spcBef>
                <a:spcPts val="0"/>
              </a:spcBef>
              <a:buSzPct val="100000"/>
              <a:defRPr sz="5400"/>
            </a:lvl3pPr>
            <a:lvl4pPr lvl="3" algn="ctr">
              <a:spcBef>
                <a:spcPts val="0"/>
              </a:spcBef>
              <a:buSzPct val="100000"/>
              <a:defRPr sz="5400"/>
            </a:lvl4pPr>
            <a:lvl5pPr lvl="4" algn="ctr">
              <a:spcBef>
                <a:spcPts val="0"/>
              </a:spcBef>
              <a:buSzPct val="100000"/>
              <a:defRPr sz="5400"/>
            </a:lvl5pPr>
            <a:lvl6pPr lvl="5" algn="ctr">
              <a:spcBef>
                <a:spcPts val="0"/>
              </a:spcBef>
              <a:buSzPct val="100000"/>
              <a:defRPr sz="5400"/>
            </a:lvl6pPr>
            <a:lvl7pPr lvl="6" algn="ctr">
              <a:spcBef>
                <a:spcPts val="0"/>
              </a:spcBef>
              <a:buSzPct val="100000"/>
              <a:defRPr sz="5400"/>
            </a:lvl7pPr>
            <a:lvl8pPr lvl="7" algn="ctr">
              <a:spcBef>
                <a:spcPts val="0"/>
              </a:spcBef>
              <a:buSzPct val="100000"/>
              <a:defRPr sz="5400"/>
            </a:lvl8pPr>
            <a:lvl9pPr lvl="8" algn="ctr">
              <a:spcBef>
                <a:spcPts val="0"/>
              </a:spcBef>
              <a:buSzPct val="100000"/>
              <a:defRPr sz="5400"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2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chemeClr val="accent6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47" name="Shape 47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ubTitle" idx="1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Open Sans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‹#›</a:t>
            </a:fld>
            <a:endParaRPr lang="en" sz="10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tegrativenutrition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ctrTitle"/>
          </p:nvPr>
        </p:nvSpPr>
        <p:spPr>
          <a:xfrm>
            <a:off x="1004125" y="1379814"/>
            <a:ext cx="7136700" cy="1022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Allergies 101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subTitle" idx="1"/>
          </p:nvPr>
        </p:nvSpPr>
        <p:spPr>
          <a:xfrm>
            <a:off x="2137225" y="2707022"/>
            <a:ext cx="4870500" cy="636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800"/>
              <a:t>Is your food, environment and lifestyle wreaking havoc on your body?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Why are allergies everywhere?</a:t>
            </a:r>
          </a:p>
        </p:txBody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 b="1"/>
              <a:t>Climate change</a:t>
            </a:r>
            <a:r>
              <a:rPr lang="en"/>
              <a:t> is causing longer, warmer seasons which increases pollen exposure 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 b="1"/>
              <a:t>Growth of allergenic weeds</a:t>
            </a:r>
            <a:r>
              <a:rPr lang="en"/>
              <a:t> is on the rise with increased carbon emissions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 b="1"/>
              <a:t>The decreasing quality of our food </a:t>
            </a:r>
            <a:r>
              <a:rPr lang="en"/>
              <a:t>and the rise of GMOs are damaging our microbiomes and harming our immune systems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 b="1"/>
              <a:t>Over 100,000 new chemicals </a:t>
            </a:r>
            <a:r>
              <a:rPr lang="en"/>
              <a:t>have been developed for use in material goods in just the past few decades, and only a SMALL percentage have been tested for their long-term effects on our health...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Despite all this, there are ways to build resistance and stay healthy, even in a challenging environment.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6000"/>
              <a:t>How to Build Resistance and Stay Healthy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>
              <a:spcBef>
                <a:spcPts val="0"/>
              </a:spcBef>
              <a:buAutoNum type="arabicPeriod"/>
            </a:pPr>
            <a:r>
              <a:rPr lang="en" dirty="0"/>
              <a:t>Reduce Household Chemical Exposure</a:t>
            </a:r>
          </a:p>
        </p:txBody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311700" y="1678920"/>
            <a:ext cx="8520600" cy="314955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Studies by the Environmental Working Group (EWG) show that routine chemical exposure increases our overall “toxic burden”</a:t>
            </a:r>
          </a:p>
          <a:p>
            <a:pPr marL="971550" lvl="1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The result: Chronic inflammation </a:t>
            </a:r>
          </a:p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These chemicals can change our immune system function </a:t>
            </a:r>
          </a:p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Replace household brands like Lysol, antibacterial cleaners with greener options</a:t>
            </a:r>
          </a:p>
          <a:p>
            <a:pPr marL="514350" lvl="0" indent="-285750">
              <a:spcBef>
                <a:spcPts val="0"/>
              </a:spcBef>
              <a:buFont typeface="Arial"/>
              <a:buChar char="•"/>
            </a:pPr>
            <a:r>
              <a:rPr lang="en" dirty="0"/>
              <a:t>Swap out plastic containers with glass containers or BPA-free plastic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2. Improve Indoor Air Quality</a:t>
            </a:r>
          </a:p>
        </p:txBody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Candles, air fresheners and even dryer sheets are full of toxic chemicals</a:t>
            </a:r>
          </a:p>
          <a:p>
            <a:pPr marL="971550" lvl="1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Swap with soy or beeswax candles</a:t>
            </a:r>
          </a:p>
          <a:p>
            <a:pPr marL="971550" lvl="1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Use wool dryer balls with essential oils for scents</a:t>
            </a:r>
          </a:p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New furniture and carpets can release chemicals that end up in our household dust</a:t>
            </a:r>
          </a:p>
          <a:p>
            <a:pPr marL="971550" lvl="1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Opt for vintage or secondhand items, go to tag sales!</a:t>
            </a:r>
          </a:p>
          <a:p>
            <a:pPr marL="971550" lvl="1" indent="-285750">
              <a:spcBef>
                <a:spcPts val="0"/>
              </a:spcBef>
              <a:buFont typeface="Arial"/>
              <a:buChar char="•"/>
            </a:pPr>
            <a:r>
              <a:rPr lang="en" dirty="0"/>
              <a:t>West Elm has many high quality carpet options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3. Eat an Anti-Inflammatory Diet</a:t>
            </a:r>
          </a:p>
        </p:txBody>
      </p:sp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311700" y="1152425"/>
            <a:ext cx="8520600" cy="37065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The food you eat either help your body defend itself or add fuel to the fire</a:t>
            </a:r>
          </a:p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70% of the immune system is located in the digestive system, so to fend off irritants, you need a healthy gut</a:t>
            </a:r>
          </a:p>
          <a:p>
            <a:pPr marL="971550" lvl="1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Diverse gut microbiome and enough beneficial bacteria will reduce susceptibility to allergies and allergic reactions</a:t>
            </a:r>
          </a:p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Processed and fast foods high in sugar and unhealthy fats are highly inflammatory</a:t>
            </a:r>
          </a:p>
          <a:p>
            <a:pPr marL="514350" lvl="0" indent="-285750">
              <a:spcBef>
                <a:spcPts val="0"/>
              </a:spcBef>
              <a:buFont typeface="Arial"/>
              <a:buChar char="•"/>
            </a:pPr>
            <a:r>
              <a:rPr lang="en" dirty="0"/>
              <a:t>Focus on eating whole and organic foods (fruits, vegetables, complex carbs, pasture-raised meat and wild caught fish)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Anti-Inflammatory Whole Food Sources</a:t>
            </a:r>
          </a:p>
        </p:txBody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311700" y="1680383"/>
            <a:ext cx="8520600" cy="290662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b="1" dirty="0" smtClean="0"/>
              <a:t>Strawberries</a:t>
            </a:r>
            <a:r>
              <a:rPr lang="en-US" b="1" dirty="0" smtClean="0"/>
              <a:t>: </a:t>
            </a:r>
            <a:r>
              <a:rPr lang="en" dirty="0" smtClean="0"/>
              <a:t>High </a:t>
            </a:r>
            <a:r>
              <a:rPr lang="en" dirty="0"/>
              <a:t>in the flavonoid fisetin, which helps protect T-regs from damage</a:t>
            </a:r>
          </a:p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b="1" dirty="0"/>
              <a:t>Sweet </a:t>
            </a:r>
            <a:r>
              <a:rPr lang="en" b="1" dirty="0" smtClean="0"/>
              <a:t>potatoe</a:t>
            </a:r>
            <a:r>
              <a:rPr lang="en-US" b="1" dirty="0" smtClean="0"/>
              <a:t>s: </a:t>
            </a:r>
            <a:r>
              <a:rPr lang="en" dirty="0" smtClean="0"/>
              <a:t>High </a:t>
            </a:r>
            <a:r>
              <a:rPr lang="en" dirty="0"/>
              <a:t>amounts of Vitamin A</a:t>
            </a:r>
          </a:p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b="1" dirty="0" smtClean="0"/>
              <a:t>Lentils</a:t>
            </a:r>
            <a:r>
              <a:rPr lang="en-US" b="1" dirty="0" smtClean="0"/>
              <a:t>: </a:t>
            </a:r>
            <a:r>
              <a:rPr lang="en" dirty="0" smtClean="0"/>
              <a:t>High </a:t>
            </a:r>
            <a:r>
              <a:rPr lang="en" dirty="0"/>
              <a:t>amount of folates</a:t>
            </a:r>
          </a:p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b="1" dirty="0" smtClean="0"/>
              <a:t>Parsley</a:t>
            </a:r>
            <a:r>
              <a:rPr lang="en-US" b="1" dirty="0" smtClean="0"/>
              <a:t>: </a:t>
            </a:r>
            <a:r>
              <a:rPr lang="en" dirty="0" smtClean="0"/>
              <a:t>Rich </a:t>
            </a:r>
            <a:r>
              <a:rPr lang="en" dirty="0"/>
              <a:t>in the flavonoid apigenin (anti-allergic and anti-inflammatory)</a:t>
            </a:r>
          </a:p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b="1" dirty="0"/>
              <a:t>Green and oolong </a:t>
            </a:r>
            <a:r>
              <a:rPr lang="en" b="1" dirty="0" smtClean="0"/>
              <a:t>teas</a:t>
            </a:r>
            <a:r>
              <a:rPr lang="en-US" b="1" dirty="0" smtClean="0"/>
              <a:t>: </a:t>
            </a:r>
            <a:r>
              <a:rPr lang="en" dirty="0" smtClean="0"/>
              <a:t>Protective </a:t>
            </a:r>
            <a:r>
              <a:rPr lang="en" dirty="0"/>
              <a:t>flavenoids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4. Feed Your Good Bacteria</a:t>
            </a:r>
          </a:p>
        </p:txBody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Good gut health is the foundation of overall health</a:t>
            </a:r>
          </a:p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Antibiotics and antibacterial hand sanitizers are now proven to damage the microbiome</a:t>
            </a:r>
          </a:p>
          <a:p>
            <a:pPr marL="971550" lvl="1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Over exposure harms immunity and creates allergy resilience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4. Feed Your Good Bacteria</a:t>
            </a:r>
          </a:p>
        </p:txBody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 smtClean="0"/>
              <a:t>Feed </a:t>
            </a:r>
            <a:r>
              <a:rPr lang="en" dirty="0"/>
              <a:t>and populate good bacteria with:</a:t>
            </a:r>
          </a:p>
          <a:p>
            <a:pPr marL="971550" lvl="1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A high quality probiotic</a:t>
            </a:r>
          </a:p>
          <a:p>
            <a:pPr marL="971550" lvl="1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Probiotic-rich foods -- sauerkraut, kimchi, kombucha, kefir</a:t>
            </a:r>
          </a:p>
          <a:p>
            <a:pPr marL="971550" lvl="1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Drink bone broth for collagen and gelatin, seal gut lining</a:t>
            </a:r>
          </a:p>
          <a:p>
            <a:pPr marL="971550" lvl="1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Reduced stress</a:t>
            </a:r>
          </a:p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Increase fiber intake</a:t>
            </a:r>
          </a:p>
          <a:p>
            <a:pPr marL="971550" lvl="1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Eat whole, leafy green veggies</a:t>
            </a:r>
          </a:p>
        </p:txBody>
      </p:sp>
    </p:spTree>
    <p:extLst>
      <p:ext uri="{BB962C8B-B14F-4D97-AF65-F5344CB8AC3E}">
        <p14:creationId xmlns:p14="http://schemas.microsoft.com/office/powerpoint/2010/main" val="102339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5. Support Your Digestive Enzymes</a:t>
            </a:r>
          </a:p>
        </p:txBody>
      </p:sp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If you aren't producing enough digestive enzymes, you can’t break down allergens</a:t>
            </a:r>
          </a:p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Signs you lack digestive enzymes include:</a:t>
            </a:r>
          </a:p>
          <a:p>
            <a:pPr marL="971550" lvl="1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Burping, gas, feeling full quickly, acid reflux</a:t>
            </a:r>
          </a:p>
          <a:p>
            <a:pPr marL="514350" lvl="0" indent="-285750">
              <a:spcBef>
                <a:spcPts val="0"/>
              </a:spcBef>
              <a:buFont typeface="Arial"/>
              <a:buChar char="•"/>
            </a:pPr>
            <a:r>
              <a:rPr lang="en" dirty="0"/>
              <a:t>Supplement with digestive enzymes to ensure you have proper levels for allergen breakdown and digestion of other key nutrients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ABOUT ME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body" idx="2"/>
          </p:nvPr>
        </p:nvSpPr>
        <p:spPr>
          <a:xfrm>
            <a:off x="4832400" y="1049200"/>
            <a:ext cx="3999900" cy="382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b="1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Kristin Dziadul</a:t>
            </a:r>
          </a:p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I am a certified </a:t>
            </a:r>
            <a:r>
              <a:rPr lang="en" b="1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Integrative Nutrition Health Coach </a:t>
            </a:r>
            <a:r>
              <a:rPr lang="en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with a focus on helping clients with digestive issues, fatigue, and anxiety.  I received my Health Coach training from the</a:t>
            </a:r>
            <a:r>
              <a:rPr lang="en" u="sng">
                <a:solidFill>
                  <a:srgbClr val="9933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  <a:hlinkClick r:id="rId3"/>
              </a:rPr>
              <a:t> Institute for Integrative Nutrition®</a:t>
            </a:r>
            <a:r>
              <a:rPr lang="en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(IIN), where I studied more than one hundred dietary theories and a variety of practical lifestyle coaching methods.  Drawing on this knowledge, I use a personalized approach that is based on the unique body, lifestyle, preferences and goals of each client in order to help them achieve success.</a:t>
            </a:r>
          </a:p>
        </p:txBody>
      </p:sp>
      <p:pic>
        <p:nvPicPr>
          <p:cNvPr id="74" name="Shape 74" descr="Kristin Dziadul-0058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61148" y="1152425"/>
            <a:ext cx="2277430" cy="34164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6. Supplement Vitamin D</a:t>
            </a:r>
          </a:p>
        </p:txBody>
      </p:sp>
      <p:sp>
        <p:nvSpPr>
          <p:cNvPr id="169" name="Shape 169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Ensure proper Vitamin D levels year-round for balanced immune function</a:t>
            </a:r>
          </a:p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Just about everyone today is low in Vitamin D levels</a:t>
            </a:r>
          </a:p>
          <a:p>
            <a:pPr marL="971550" lvl="1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Working indoors more, getting less sunlight exposure</a:t>
            </a:r>
          </a:p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Get tested</a:t>
            </a:r>
          </a:p>
          <a:p>
            <a:pPr marL="514350" lvl="0" indent="-285750">
              <a:spcBef>
                <a:spcPts val="0"/>
              </a:spcBef>
              <a:buFont typeface="Arial"/>
              <a:buChar char="•"/>
            </a:pPr>
            <a:r>
              <a:rPr lang="en" dirty="0"/>
              <a:t>Supplement with a high-quality Vitamin D3 supplement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7. Choose Natural Antihistamines</a:t>
            </a:r>
          </a:p>
        </p:txBody>
      </p:sp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311700" y="1266324"/>
            <a:ext cx="8520600" cy="387717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Swap out the benadryl for natural antihistamines such as:</a:t>
            </a:r>
          </a:p>
          <a:p>
            <a:pPr marL="971550" lvl="1" indent="-285750" rtl="0">
              <a:spcBef>
                <a:spcPts val="0"/>
              </a:spcBef>
              <a:buFont typeface="Arial"/>
              <a:buChar char="•"/>
            </a:pPr>
            <a:r>
              <a:rPr lang="en" dirty="0" smtClean="0"/>
              <a:t>Quercetin</a:t>
            </a:r>
            <a:r>
              <a:rPr lang="en-US" dirty="0" smtClean="0"/>
              <a:t>a</a:t>
            </a:r>
            <a:endParaRPr lang="en" dirty="0"/>
          </a:p>
          <a:p>
            <a:pPr marL="971550" lvl="1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Stinging nettle</a:t>
            </a:r>
          </a:p>
          <a:p>
            <a:pPr marL="971550" lvl="1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Vitamin C supplements and foods</a:t>
            </a:r>
          </a:p>
          <a:p>
            <a:pPr marL="971550" lvl="1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Glutathione - powerful antioxidant for tissue repair</a:t>
            </a:r>
          </a:p>
          <a:p>
            <a:pPr marL="1428750" lvl="2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Eat sulfur-rich foods like garlic, onion and broccoli to boost glutathione in the body</a:t>
            </a:r>
          </a:p>
          <a:p>
            <a:pPr marL="1428750" lvl="2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Or take a glutathione-supporting supplement such as N-acetyl cysteine</a:t>
            </a:r>
          </a:p>
          <a:p>
            <a:pPr marL="971550" lvl="1" indent="-285750">
              <a:spcBef>
                <a:spcPts val="0"/>
              </a:spcBef>
              <a:buFont typeface="Arial"/>
              <a:buChar char="•"/>
            </a:pPr>
            <a:r>
              <a:rPr lang="en" dirty="0"/>
              <a:t>Elderberry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Is it an Allergy, Intolerance or Sensitivity?</a:t>
            </a:r>
          </a:p>
        </p:txBody>
      </p:sp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311700" y="1801584"/>
            <a:ext cx="8520600" cy="260314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285750" lvl="0" indent="-285750">
              <a:spcBef>
                <a:spcPts val="0"/>
              </a:spcBef>
              <a:buFont typeface="Arial"/>
              <a:buChar char="•"/>
            </a:pPr>
            <a:r>
              <a:rPr lang="en" b="1" dirty="0"/>
              <a:t>Allergy</a:t>
            </a:r>
          </a:p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Can be tested by a doctor</a:t>
            </a:r>
          </a:p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Allergy is confirmed if you test positive when a food or toxin triggers an antibody called immunoglobulin E, or IgE</a:t>
            </a:r>
          </a:p>
          <a:p>
            <a:pPr marL="971550" lvl="1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This tells the cells to produce histamines which causes acute symptoms of an allergy -- sneezing, watery eyes, even anaphylaxis </a:t>
            </a:r>
          </a:p>
          <a:p>
            <a:pPr marL="285750" lvl="0" indent="-285750">
              <a:spcBef>
                <a:spcPts val="0"/>
              </a:spcBef>
              <a:buFont typeface="Arial"/>
              <a:buChar char="•"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title"/>
          </p:nvPr>
        </p:nvSpPr>
        <p:spPr>
          <a:xfrm>
            <a:off x="311700" y="121640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/>
              <a:t>Is it an Allergy, Intolerance or Sensitivity?</a:t>
            </a:r>
          </a:p>
        </p:txBody>
      </p:sp>
      <p:sp>
        <p:nvSpPr>
          <p:cNvPr id="187" name="Shape 187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285750" lvl="0" indent="-285750" rtl="0">
              <a:spcBef>
                <a:spcPts val="0"/>
              </a:spcBef>
              <a:buFont typeface="Arial"/>
              <a:buChar char="•"/>
            </a:pPr>
            <a:r>
              <a:rPr lang="en" b="1" dirty="0"/>
              <a:t>Intolerance or Sensitivity</a:t>
            </a:r>
          </a:p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Don’t show up in conventional allergy tests because these irritants don’t trigger the IgE antibody</a:t>
            </a:r>
          </a:p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Instead, they trigger the immunoglobulin G, or IgE, which leads to inflammatory symptoms </a:t>
            </a:r>
          </a:p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These reactions are called intolerances or sensitivities </a:t>
            </a:r>
          </a:p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Can set in up to 24 hours after exposure, harder to detect </a:t>
            </a:r>
          </a:p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Fecal and breath tests can detect, as well as running an elimination diet</a:t>
            </a:r>
          </a:p>
          <a:p>
            <a:pPr marL="285750" lvl="0" indent="-285750" rtl="0">
              <a:spcBef>
                <a:spcPts val="0"/>
              </a:spcBef>
              <a:buFont typeface="Arial"/>
              <a:buChar char="•"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Symptoms of Sensitivity or Intolerance</a:t>
            </a:r>
          </a:p>
        </p:txBody>
      </p:sp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701993" y="1627168"/>
            <a:ext cx="2679425" cy="310495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Weight gain</a:t>
            </a:r>
          </a:p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Muscle aches</a:t>
            </a:r>
          </a:p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Joint pain</a:t>
            </a:r>
          </a:p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Fatigue</a:t>
            </a:r>
          </a:p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Brain fog</a:t>
            </a:r>
          </a:p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 smtClean="0"/>
              <a:t>Bloating</a:t>
            </a:r>
            <a:endParaRPr lang="en" dirty="0"/>
          </a:p>
        </p:txBody>
      </p:sp>
      <p:sp>
        <p:nvSpPr>
          <p:cNvPr id="4" name="Shape 193"/>
          <p:cNvSpPr txBox="1">
            <a:spLocks/>
          </p:cNvSpPr>
          <p:nvPr/>
        </p:nvSpPr>
        <p:spPr>
          <a:xfrm>
            <a:off x="4656546" y="1627168"/>
            <a:ext cx="2679425" cy="30194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Open Sans"/>
              <a:buNone/>
              <a:defRPr sz="18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None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None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None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None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None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None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None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None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514350" lvl="0" indent="-285750">
              <a:buFont typeface="Arial"/>
              <a:buChar char="•"/>
            </a:pPr>
            <a:r>
              <a:rPr lang="en" dirty="0"/>
              <a:t>Stomach </a:t>
            </a:r>
            <a:r>
              <a:rPr lang="en" dirty="0" smtClean="0"/>
              <a:t>pain</a:t>
            </a:r>
            <a:endParaRPr lang="en-US" dirty="0" smtClean="0"/>
          </a:p>
          <a:p>
            <a:pPr marL="514350" indent="-285750">
              <a:buFont typeface="Arial"/>
              <a:buChar char="•"/>
            </a:pPr>
            <a:r>
              <a:rPr lang="en" dirty="0" smtClean="0"/>
              <a:t>Headaches</a:t>
            </a:r>
          </a:p>
          <a:p>
            <a:pPr marL="514350" indent="-285750">
              <a:buFont typeface="Arial"/>
              <a:buChar char="•"/>
            </a:pPr>
            <a:r>
              <a:rPr lang="en" dirty="0" smtClean="0"/>
              <a:t>Insomnia</a:t>
            </a:r>
          </a:p>
          <a:p>
            <a:pPr marL="514350" indent="-285750">
              <a:buFont typeface="Arial"/>
              <a:buChar char="•"/>
            </a:pPr>
            <a:r>
              <a:rPr lang="en" dirty="0" smtClean="0"/>
              <a:t>Hair loss</a:t>
            </a:r>
          </a:p>
          <a:p>
            <a:pPr marL="514350" indent="-285750">
              <a:buFont typeface="Arial"/>
              <a:buChar char="•"/>
            </a:pPr>
            <a:r>
              <a:rPr lang="en" dirty="0" smtClean="0"/>
              <a:t>Depression or mood disorders</a:t>
            </a:r>
            <a:endParaRPr lang="e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Beat the allergies this year</a:t>
            </a:r>
          </a:p>
        </p:txBody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Reduce exposure to toxins and chemicals</a:t>
            </a:r>
          </a:p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Eat an anti-inflammatory diet</a:t>
            </a:r>
          </a:p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Support your immune and digestive systems</a:t>
            </a:r>
          </a:p>
          <a:p>
            <a:pPr marL="514350" lvl="0" indent="-285750">
              <a:spcBef>
                <a:spcPts val="0"/>
              </a:spcBef>
              <a:buFont typeface="Arial"/>
              <a:buChar char="•"/>
            </a:pPr>
            <a:r>
              <a:rPr lang="en" dirty="0"/>
              <a:t>Consume </a:t>
            </a:r>
            <a:r>
              <a:rPr lang="en" i="1" dirty="0"/>
              <a:t>natural</a:t>
            </a:r>
            <a:r>
              <a:rPr lang="en" dirty="0"/>
              <a:t> antihistamines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title"/>
          </p:nvPr>
        </p:nvSpPr>
        <p:spPr>
          <a:xfrm>
            <a:off x="144965" y="423116"/>
            <a:ext cx="4326673" cy="1026541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7200" dirty="0" smtClean="0"/>
              <a:t/>
            </a:r>
            <a:br>
              <a:rPr lang="en" sz="7200" dirty="0" smtClean="0"/>
            </a:br>
            <a:r>
              <a:rPr lang="en" sz="7200" dirty="0"/>
              <a:t/>
            </a:r>
            <a:br>
              <a:rPr lang="en" sz="7200" dirty="0"/>
            </a:br>
            <a:r>
              <a:rPr lang="en" sz="7200" dirty="0" smtClean="0"/>
              <a:t/>
            </a:r>
            <a:br>
              <a:rPr lang="en" sz="7200" dirty="0" smtClean="0"/>
            </a:br>
            <a:r>
              <a:rPr lang="en" sz="5800" dirty="0" smtClean="0"/>
              <a:t>Thank You</a:t>
            </a:r>
            <a:r>
              <a:rPr lang="en" sz="5800" dirty="0"/>
              <a:t>!</a:t>
            </a:r>
          </a:p>
        </p:txBody>
      </p:sp>
      <p:sp>
        <p:nvSpPr>
          <p:cNvPr id="205" name="Shape 205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Find Me Online: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 b="1"/>
              <a:t>Instagram</a:t>
            </a:r>
            <a:r>
              <a:rPr lang="en"/>
              <a:t>: @Thrive by Food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 b="1"/>
              <a:t>Free Facebook Group</a:t>
            </a:r>
            <a:r>
              <a:rPr lang="en"/>
              <a:t>: bit.ly/thrivebyfoodtribe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 b="1"/>
              <a:t>Website</a:t>
            </a:r>
            <a:r>
              <a:rPr lang="en"/>
              <a:t>: thrivebyfood.com</a:t>
            </a:r>
          </a:p>
          <a:p>
            <a:pPr marL="457200" lvl="0" indent="-228600">
              <a:spcBef>
                <a:spcPts val="0"/>
              </a:spcBef>
            </a:pPr>
            <a:r>
              <a:rPr lang="en" b="1"/>
              <a:t>Email</a:t>
            </a:r>
            <a:r>
              <a:rPr lang="en"/>
              <a:t>: kristin@thrivebyfood.com</a:t>
            </a:r>
          </a:p>
        </p:txBody>
      </p:sp>
      <p:pic>
        <p:nvPicPr>
          <p:cNvPr id="206" name="Shape 206" descr="Kristin Dziadul-0083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075000"/>
            <a:ext cx="4587500" cy="3068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7200"/>
              <a:t>The Allergy Epidemic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6000" dirty="0" smtClean="0"/>
              <a:t/>
            </a:r>
            <a:br>
              <a:rPr lang="en" sz="6000" dirty="0" smtClean="0"/>
            </a:br>
            <a:r>
              <a:rPr lang="en" sz="6000" dirty="0"/>
              <a:t/>
            </a:r>
            <a:br>
              <a:rPr lang="en" sz="6000" dirty="0"/>
            </a:br>
            <a:r>
              <a:rPr lang="en" sz="6000" dirty="0" smtClean="0"/>
              <a:t/>
            </a:r>
            <a:br>
              <a:rPr lang="en" sz="6000" dirty="0" smtClean="0"/>
            </a:br>
            <a:r>
              <a:rPr lang="en" sz="6000" dirty="0" smtClean="0"/>
              <a:t>These </a:t>
            </a:r>
            <a:r>
              <a:rPr lang="en" sz="6000" dirty="0"/>
              <a:t>days, it seems like just about </a:t>
            </a:r>
            <a:r>
              <a:rPr lang="en" sz="6000" dirty="0">
                <a:solidFill>
                  <a:schemeClr val="bg1"/>
                </a:solidFill>
              </a:rPr>
              <a:t>everyone has an allergy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4800" dirty="0" smtClean="0"/>
              <a:t/>
            </a:r>
            <a:br>
              <a:rPr lang="en" sz="4800" dirty="0" smtClean="0"/>
            </a:br>
            <a:r>
              <a:rPr lang="en" sz="4800" dirty="0" smtClean="0"/>
              <a:t/>
            </a:r>
            <a:br>
              <a:rPr lang="en" sz="4800" dirty="0" smtClean="0"/>
            </a:br>
            <a:r>
              <a:rPr lang="en" sz="4800" dirty="0" smtClean="0"/>
              <a:t/>
            </a:r>
            <a:br>
              <a:rPr lang="en" sz="4800" dirty="0" smtClean="0"/>
            </a:br>
            <a:r>
              <a:rPr lang="en" sz="4800" dirty="0" smtClean="0"/>
              <a:t>In </a:t>
            </a:r>
            <a:r>
              <a:rPr lang="en" sz="4800" dirty="0"/>
              <a:t>1970, just 10% of Americans reported having </a:t>
            </a:r>
            <a:r>
              <a:rPr lang="en" sz="4800" dirty="0">
                <a:solidFill>
                  <a:schemeClr val="bg1"/>
                </a:solidFill>
              </a:rPr>
              <a:t>allergies(running nose, watery-eyes, sneezing)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4800"/>
              <a:t>By 2010, that number TRIPLED to 30% of Americans having allergies.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600"/>
              <a:t>Between 1997 and 2011, the number of people reporting FOOD allergies increased by 50 percent...</a:t>
            </a:r>
          </a:p>
        </p:txBody>
      </p:sp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xfrm>
            <a:off x="216125" y="3219625"/>
            <a:ext cx="8571300" cy="942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</a:rPr>
              <a:t>...</a:t>
            </a:r>
            <a:r>
              <a:rPr lang="en" sz="3600">
                <a:solidFill>
                  <a:srgbClr val="FFFFFF"/>
                </a:solidFill>
              </a:rPr>
              <a:t>while the number of children reporting peanut allergies tripled.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title"/>
          </p:nvPr>
        </p:nvSpPr>
        <p:spPr>
          <a:xfrm>
            <a:off x="363350" y="216975"/>
            <a:ext cx="8520600" cy="2263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600"/>
              <a:t>Today, 300 million people worldwide </a:t>
            </a:r>
          </a:p>
          <a:p>
            <a:pPr lvl="0">
              <a:spcBef>
                <a:spcPts val="0"/>
              </a:spcBef>
              <a:buNone/>
            </a:pPr>
            <a:r>
              <a:rPr lang="en" sz="3600"/>
              <a:t>have asthma</a:t>
            </a:r>
            <a:r>
              <a:rPr lang="en"/>
              <a:t>...</a:t>
            </a:r>
          </a:p>
        </p:txBody>
      </p:sp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xfrm>
            <a:off x="453750" y="2818125"/>
            <a:ext cx="8520600" cy="2263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</a:rPr>
              <a:t>...</a:t>
            </a:r>
            <a:r>
              <a:rPr lang="en" sz="3600">
                <a:solidFill>
                  <a:srgbClr val="FFFFFF"/>
                </a:solidFill>
              </a:rPr>
              <a:t>and 1 billion people now suffer from some type of food allergy, sensitivity or intolerance.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7200"/>
              <a:t>What is Happening?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1032</Words>
  <Application>Microsoft Office PowerPoint</Application>
  <PresentationFormat>On-screen Show (16:9)</PresentationFormat>
  <Paragraphs>115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Open Sans</vt:lpstr>
      <vt:lpstr>PT Sans Narrow</vt:lpstr>
      <vt:lpstr>tropic</vt:lpstr>
      <vt:lpstr>Allergies 101</vt:lpstr>
      <vt:lpstr>ABOUT ME</vt:lpstr>
      <vt:lpstr>The Allergy Epidemic</vt:lpstr>
      <vt:lpstr>   These days, it seems like just about everyone has an allergy</vt:lpstr>
      <vt:lpstr>   In 1970, just 10% of Americans reported having allergies(running nose, watery-eyes, sneezing)</vt:lpstr>
      <vt:lpstr>By 2010, that number TRIPLED to 30% of Americans having allergies.</vt:lpstr>
      <vt:lpstr>Between 1997 and 2011, the number of people reporting FOOD allergies increased by 50 percent...</vt:lpstr>
      <vt:lpstr>Today, 300 million people worldwide  have asthma...</vt:lpstr>
      <vt:lpstr>What is Happening?</vt:lpstr>
      <vt:lpstr>Why are allergies everywhere?</vt:lpstr>
      <vt:lpstr>Despite all this, there are ways to build resistance and stay healthy, even in a challenging environment.</vt:lpstr>
      <vt:lpstr>How to Build Resistance and Stay Healthy</vt:lpstr>
      <vt:lpstr>Reduce Household Chemical Exposure</vt:lpstr>
      <vt:lpstr>2. Improve Indoor Air Quality</vt:lpstr>
      <vt:lpstr>3. Eat an Anti-Inflammatory Diet</vt:lpstr>
      <vt:lpstr>Anti-Inflammatory Whole Food Sources</vt:lpstr>
      <vt:lpstr>4. Feed Your Good Bacteria</vt:lpstr>
      <vt:lpstr>4. Feed Your Good Bacteria</vt:lpstr>
      <vt:lpstr>5. Support Your Digestive Enzymes</vt:lpstr>
      <vt:lpstr>6. Supplement Vitamin D</vt:lpstr>
      <vt:lpstr>7. Choose Natural Antihistamines</vt:lpstr>
      <vt:lpstr>Is it an Allergy, Intolerance or Sensitivity?</vt:lpstr>
      <vt:lpstr>Is it an Allergy, Intolerance or Sensitivity?</vt:lpstr>
      <vt:lpstr>Symptoms of Sensitivity or Intolerance</vt:lpstr>
      <vt:lpstr>Beat the allergies this year</vt:lpstr>
      <vt:lpstr>   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Allergies 101</dc:title>
  <cp:lastModifiedBy>FPL</cp:lastModifiedBy>
  <cp:revision>3</cp:revision>
  <dcterms:modified xsi:type="dcterms:W3CDTF">2017-05-05T15:44:18Z</dcterms:modified>
</cp:coreProperties>
</file>