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301" r:id="rId3"/>
    <p:sldId id="298" r:id="rId4"/>
    <p:sldId id="299" r:id="rId5"/>
    <p:sldId id="300" r:id="rId6"/>
    <p:sldId id="261" r:id="rId7"/>
    <p:sldId id="288" r:id="rId8"/>
    <p:sldId id="303" r:id="rId9"/>
    <p:sldId id="302" r:id="rId10"/>
    <p:sldId id="304" r:id="rId11"/>
    <p:sldId id="290" r:id="rId12"/>
    <p:sldId id="289" r:id="rId13"/>
    <p:sldId id="262" r:id="rId14"/>
    <p:sldId id="260" r:id="rId15"/>
    <p:sldId id="265" r:id="rId16"/>
    <p:sldId id="307" r:id="rId17"/>
    <p:sldId id="308" r:id="rId18"/>
    <p:sldId id="309" r:id="rId19"/>
    <p:sldId id="267" r:id="rId20"/>
    <p:sldId id="269" r:id="rId21"/>
    <p:sldId id="270" r:id="rId22"/>
    <p:sldId id="291" r:id="rId23"/>
    <p:sldId id="273" r:id="rId24"/>
    <p:sldId id="274" r:id="rId25"/>
    <p:sldId id="275" r:id="rId26"/>
    <p:sldId id="310" r:id="rId27"/>
    <p:sldId id="311" r:id="rId28"/>
    <p:sldId id="312" r:id="rId29"/>
    <p:sldId id="30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AEFA49-A8EC-4C3E-826D-2E8F39AFDD5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F04CCC-0171-4532-AEC3-6D82A7F05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3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6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9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3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2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2022-3350-42E1-9864-FBCF3C5924A3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6DEB-6326-46E3-860B-EC0408DD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5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wntownframinghaminc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Desktop\FDR_Desktop\FDR Logos\dfi decal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66256"/>
            <a:ext cx="9144000" cy="70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Framingham\Burkis Square\takeaway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400"/>
            <a:ext cx="809074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2019 Goals &amp; Progress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03445"/>
              </p:ext>
            </p:extLst>
          </p:nvPr>
        </p:nvGraphicFramePr>
        <p:xfrm>
          <a:off x="457200" y="1600200"/>
          <a:ext cx="8229602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 2019</a:t>
                      </a:r>
                      <a:endParaRPr lang="en-US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 2019</a:t>
                      </a:r>
                      <a:endParaRPr lang="en-US" dirty="0"/>
                    </a:p>
                  </a:txBody>
                  <a:tcPr marL="186257" marR="186257"/>
                </a:tc>
              </a:tr>
              <a:tr h="619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platform to implement the Downtown Discount Program</a:t>
                      </a: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Need staffing for DT Discount Program-- - 4</a:t>
                      </a:r>
                      <a:r>
                        <a:rPr lang="en-US" baseline="0" dirty="0" smtClean="0"/>
                        <a:t> weeks of deals in November</a:t>
                      </a:r>
                      <a:endParaRPr lang="en-US" dirty="0" smtClean="0"/>
                    </a:p>
                  </a:txBody>
                  <a:tcPr marL="186257" marR="18625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technical assistance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Biz Resource Center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Translate Workforce Training curricula with training coaches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Storefront and space design consultations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 request to be submitted next week to launch these tools in 2020</a:t>
                      </a:r>
                    </a:p>
                  </a:txBody>
                  <a:tcPr marL="186257" marR="18625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2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murals with FPS and 7 photo wraps on local utility boxes</a:t>
                      </a: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Completed 2 murals and 7 utility boxes</a:t>
                      </a:r>
                    </a:p>
                  </a:txBody>
                  <a:tcPr marL="186257" marR="18625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3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2019 Accomplishments 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350-ft landscaping project across from MBTA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Installed two art galleries at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Neca’s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Bakery, Sofa Cafe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“Welcome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Downtown”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Vinyl Wraps at 407 Waverly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Secured MCC Grant Funding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for 2020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music concerts at 301 Howard Street (bands, beer, birch trees)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Remediated graffiti in two locations</a:t>
            </a:r>
          </a:p>
          <a:p>
            <a:r>
              <a:rPr lang="en-US" dirty="0" smtClean="0"/>
              <a:t>Commercial own/lease list on website</a:t>
            </a:r>
          </a:p>
          <a:p>
            <a:r>
              <a:rPr lang="en-US" dirty="0" smtClean="0"/>
              <a:t>Business Attraction Strategy and Business Welcome Guide</a:t>
            </a:r>
          </a:p>
          <a:p>
            <a:r>
              <a:rPr lang="en-US" dirty="0" smtClean="0"/>
              <a:t>Downtown Shopping Map </a:t>
            </a:r>
          </a:p>
          <a:p>
            <a:r>
              <a:rPr lang="en-US" dirty="0" smtClean="0"/>
              <a:t>Supported full apt leasing at </a:t>
            </a:r>
            <a:r>
              <a:rPr lang="en-US" dirty="0" err="1" smtClean="0"/>
              <a:t>Amsden</a:t>
            </a:r>
            <a:r>
              <a:rPr lang="en-US" dirty="0" smtClean="0"/>
              <a:t> </a:t>
            </a:r>
            <a:r>
              <a:rPr lang="en-US" dirty="0" err="1" smtClean="0"/>
              <a:t>Apts</a:t>
            </a:r>
            <a:endParaRPr lang="en-US" dirty="0" smtClean="0"/>
          </a:p>
          <a:p>
            <a:r>
              <a:rPr lang="en-US" b="1" dirty="0" smtClean="0"/>
              <a:t>6 downtown storefronts qualified for MA incentive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525963"/>
          </a:xfrm>
        </p:spPr>
        <p:txBody>
          <a:bodyPr/>
          <a:lstStyle/>
          <a:p>
            <a:r>
              <a:rPr lang="en-US" b="1" dirty="0" smtClean="0"/>
              <a:t>MARKETING</a:t>
            </a:r>
            <a:r>
              <a:rPr lang="en-US" sz="2400" b="1" dirty="0" smtClean="0"/>
              <a:t> DRIVES ENGAGEMENT/AWARENESS 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 Groups,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eDemocracy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MWDN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Organizational Calendars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VIRTUAL     VS    IN-PERSON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TANGIBLE CHANGES – new businesses, infrastructure changes, promotions, etc.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75630"/>
              </p:ext>
            </p:extLst>
          </p:nvPr>
        </p:nvGraphicFramePr>
        <p:xfrm>
          <a:off x="1752600" y="2362200"/>
          <a:ext cx="5717067" cy="3906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6830"/>
                <a:gridCol w="1072170"/>
                <a:gridCol w="1167988"/>
                <a:gridCol w="1120079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Dec-17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Sep-18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Sep-19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  <a:tr h="30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Facebook Likes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3039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  <a:tr h="30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Twitter Followers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1787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  <a:tr h="587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Instagram Followers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1039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  <a:tr h="587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LinkedIn DFI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Group</a:t>
                      </a: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  <a:tr h="587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Facebook DFI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Group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667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  <a:tr h="30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Website Visits (</a:t>
                      </a:r>
                      <a:r>
                        <a:rPr lang="en-US" sz="2000" b="1" u="none" strike="noStrike" dirty="0" smtClean="0">
                          <a:effectLst/>
                        </a:rPr>
                        <a:t>YTY)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17000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20200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  <a:tr h="30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Mailchimp Listserv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2756</a:t>
                      </a:r>
                    </a:p>
                  </a:txBody>
                  <a:tcPr marL="17473" marR="17473" marT="17473" marB="0" anchor="b"/>
                </a:tc>
              </a:tr>
              <a:tr h="30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Google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Last Quarter Views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5100</a:t>
                      </a:r>
                      <a:endParaRPr lang="en-U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473" marR="17473" marT="1747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9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Vitality -&gt; </a:t>
            </a:r>
            <a:br>
              <a:rPr lang="en-US" dirty="0" smtClean="0"/>
            </a:br>
            <a:r>
              <a:rPr lang="en-US" dirty="0" smtClean="0"/>
              <a:t>Small Business Support</a:t>
            </a:r>
            <a:br>
              <a:rPr lang="en-US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Surveys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Biz Climate Survey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Marketing Survey</a:t>
            </a:r>
          </a:p>
          <a:p>
            <a:pPr marL="0" indent="0">
              <a:buNone/>
            </a:pPr>
            <a:r>
              <a:rPr lang="en-US" b="1" dirty="0" smtClean="0"/>
              <a:t>Individual Business Consultations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Staffing</a:t>
            </a:r>
          </a:p>
          <a:p>
            <a:pPr marL="0" indent="0">
              <a:buNone/>
            </a:pPr>
            <a:r>
              <a:rPr lang="en-US" b="1" dirty="0" smtClean="0"/>
              <a:t>Canvassing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Policy Issues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safety and parking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City Meetings</a:t>
            </a:r>
          </a:p>
          <a:p>
            <a:pPr marL="0" indent="0">
              <a:buNone/>
            </a:pPr>
            <a:r>
              <a:rPr lang="en-US" b="1" dirty="0" smtClean="0"/>
              <a:t>See 2018 Business Climate Report and 2019 Marketing Report </a:t>
            </a:r>
          </a:p>
        </p:txBody>
      </p:sp>
    </p:spTree>
    <p:extLst>
      <p:ext uri="{BB962C8B-B14F-4D97-AF65-F5344CB8AC3E}">
        <p14:creationId xmlns:p14="http://schemas.microsoft.com/office/powerpoint/2010/main" val="7861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Biz Support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Challenges</a:t>
            </a:r>
          </a:p>
          <a:p>
            <a:pPr lvl="1"/>
            <a:r>
              <a:rPr lang="en-US" dirty="0" smtClean="0"/>
              <a:t>Micro-business staff can’t leave store</a:t>
            </a:r>
          </a:p>
          <a:p>
            <a:pPr lvl="1"/>
            <a:r>
              <a:rPr lang="en-US" dirty="0" smtClean="0"/>
              <a:t>Antiquated business models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Lack of marketing, no means to gauge ROI/ROA</a:t>
            </a:r>
          </a:p>
          <a:p>
            <a:r>
              <a:rPr lang="en-US" b="1" dirty="0" smtClean="0"/>
              <a:t>Opportunities</a:t>
            </a:r>
          </a:p>
          <a:p>
            <a:pPr lvl="1"/>
            <a:r>
              <a:rPr lang="en-US" dirty="0" smtClean="0"/>
              <a:t>Viable business models, compelling storefronts</a:t>
            </a:r>
          </a:p>
          <a:p>
            <a:pPr lvl="1"/>
            <a:r>
              <a:rPr lang="en-US" dirty="0" smtClean="0"/>
              <a:t>Websites for all businesses</a:t>
            </a:r>
          </a:p>
          <a:p>
            <a:pPr lvl="1"/>
            <a:r>
              <a:rPr lang="en-US" dirty="0" smtClean="0"/>
              <a:t>Off-site workshops</a:t>
            </a:r>
          </a:p>
          <a:p>
            <a:pPr lvl="1"/>
            <a:r>
              <a:rPr lang="en-US" dirty="0" smtClean="0"/>
              <a:t>Business Resource Center, workforce certifications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TOD Study – area workforce retention</a:t>
            </a:r>
          </a:p>
        </p:txBody>
      </p:sp>
    </p:spTree>
    <p:extLst>
      <p:ext uri="{BB962C8B-B14F-4D97-AF65-F5344CB8AC3E}">
        <p14:creationId xmlns:p14="http://schemas.microsoft.com/office/powerpoint/2010/main" val="8709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Business Measureable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t="21201" r="15287" b="7965"/>
          <a:stretch/>
        </p:blipFill>
        <p:spPr bwMode="auto">
          <a:xfrm>
            <a:off x="685800" y="1295400"/>
            <a:ext cx="771412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25000" r="13970" b="7757"/>
          <a:stretch/>
        </p:blipFill>
        <p:spPr bwMode="auto">
          <a:xfrm>
            <a:off x="609600" y="706821"/>
            <a:ext cx="8008883" cy="49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From 2017 to 2018, the number of new businesses rose from 10 to 16, and </a:t>
            </a:r>
            <a:r>
              <a:rPr lang="en-US" b="1" dirty="0"/>
              <a:t>increase of 70</a:t>
            </a:r>
            <a:r>
              <a:rPr lang="en-US" b="1" dirty="0" smtClean="0"/>
              <a:t>%.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From 2017 to 2018, the number of new businesses to fill storefronts that had been vacant for one year or longer rose from 5 to 11, an </a:t>
            </a:r>
            <a:r>
              <a:rPr lang="en-US" b="1" dirty="0"/>
              <a:t>increase of 120%.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Business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Parking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Relationship between on- and off-street parking</a:t>
            </a:r>
          </a:p>
          <a:p>
            <a:pPr lvl="1"/>
            <a:r>
              <a:rPr lang="en-US" dirty="0" smtClean="0"/>
              <a:t>Employment  and Turnover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Safety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Foot Traffic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32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Downtown Framingham is Urban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characteristics of urban areas?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93" y="0"/>
            <a:ext cx="8944709" cy="71963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EVENTS = business-based, social-capital drivers</a:t>
            </a:r>
            <a:endParaRPr lang="en-US" sz="3600" dirty="0"/>
          </a:p>
        </p:txBody>
      </p:sp>
      <p:pic>
        <p:nvPicPr>
          <p:cNvPr id="6146" name="Picture 2" descr="C:\Users\Owner\Desktop\Framingham\Tour Series\tour series flyer 7.18.1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5187"/>
            <a:ext cx="4800600" cy="37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wner\Desktop\Framingham\Community Strolls\social strolls flye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3886200"/>
            <a:ext cx="3671455" cy="28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Owner\Desktop\Framingham\Yoga\yoga flyer bet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914400"/>
            <a:ext cx="3671455" cy="28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35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Major </a:t>
            </a:r>
            <a:br>
              <a:rPr lang="en-US" b="1" dirty="0" smtClean="0"/>
            </a:br>
            <a:r>
              <a:rPr lang="en-US" b="1" dirty="0" smtClean="0"/>
              <a:t>Seasonal 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7696200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Celebrate6 </a:t>
            </a:r>
            <a:r>
              <a:rPr lang="en-US" sz="2800" dirty="0" err="1" smtClean="0"/>
              <a:t>Marathonfest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Taste of Downtown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Oktoberfest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Downtown Celebration</a:t>
            </a:r>
            <a:endParaRPr lang="en-US" sz="2800" dirty="0"/>
          </a:p>
        </p:txBody>
      </p:sp>
      <p:pic>
        <p:nvPicPr>
          <p:cNvPr id="1026" name="Picture 2" descr="C:\Users\Owner\Desktop\Framingham\Sidewalk Palooza\2019\city support highlights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04047"/>
            <a:ext cx="463153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2020 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Shamrock Stroll &amp; Shuttle – March 14</a:t>
            </a:r>
          </a:p>
          <a:p>
            <a:r>
              <a:rPr lang="en-US" b="1" dirty="0" smtClean="0"/>
              <a:t>Celebrate6 </a:t>
            </a:r>
            <a:r>
              <a:rPr lang="en-US" b="1" dirty="0" err="1" smtClean="0"/>
              <a:t>Marathonfest</a:t>
            </a:r>
            <a:r>
              <a:rPr lang="en-US" b="1" dirty="0" smtClean="0"/>
              <a:t> </a:t>
            </a:r>
            <a:r>
              <a:rPr lang="en-US" dirty="0" smtClean="0"/>
              <a:t>– April 20</a:t>
            </a:r>
          </a:p>
          <a:p>
            <a:r>
              <a:rPr lang="en-US" b="1" dirty="0" smtClean="0"/>
              <a:t>Taste of Downtown Framingham – April 26</a:t>
            </a:r>
          </a:p>
          <a:p>
            <a:r>
              <a:rPr lang="en-US" dirty="0" smtClean="0"/>
              <a:t>Spring Restaurant Week – Apr 26 – May 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Jack’s Abby / DFI Spirit of Downtown 5K  – May 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 concerts at 301 Howard Street – May &amp; June</a:t>
            </a:r>
          </a:p>
          <a:p>
            <a:r>
              <a:rPr lang="en-US" dirty="0" smtClean="0"/>
              <a:t>Café Crawl – August 23</a:t>
            </a:r>
          </a:p>
          <a:p>
            <a:r>
              <a:rPr lang="en-US" b="1" dirty="0" smtClean="0"/>
              <a:t>Oktoberfest – Oct 3</a:t>
            </a:r>
          </a:p>
          <a:p>
            <a:r>
              <a:rPr lang="en-US" dirty="0" smtClean="0"/>
              <a:t>Fall Restaurant Week – Nov 1 to 7</a:t>
            </a:r>
          </a:p>
          <a:p>
            <a:r>
              <a:rPr lang="en-US" dirty="0" smtClean="0"/>
              <a:t>Shop Small November Campaign - November</a:t>
            </a:r>
          </a:p>
          <a:p>
            <a:r>
              <a:rPr lang="en-US" dirty="0" smtClean="0"/>
              <a:t>Holiday Artisan Market – Dec 13</a:t>
            </a:r>
          </a:p>
          <a:p>
            <a:r>
              <a:rPr lang="en-US" b="1" dirty="0" smtClean="0"/>
              <a:t>Downtown Celebration – Dec 14</a:t>
            </a:r>
          </a:p>
          <a:p>
            <a:r>
              <a:rPr lang="en-US" dirty="0" smtClean="0"/>
              <a:t>Holiday Storefront Window Contest – December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IMPACT</a:t>
            </a:r>
            <a:r>
              <a:rPr lang="en-US" sz="2800" dirty="0"/>
              <a:t> </a:t>
            </a:r>
            <a:r>
              <a:rPr lang="en-US" sz="2800" dirty="0" smtClean="0"/>
              <a:t> Spatial Use </a:t>
            </a:r>
            <a:br>
              <a:rPr lang="en-US" sz="2800" dirty="0" smtClean="0"/>
            </a:br>
            <a:r>
              <a:rPr lang="en-US" sz="2800" dirty="0" smtClean="0"/>
              <a:t>Beautification / Placemaking</a:t>
            </a:r>
            <a:endParaRPr lang="en-US" sz="2800" dirty="0"/>
          </a:p>
        </p:txBody>
      </p:sp>
      <p:pic>
        <p:nvPicPr>
          <p:cNvPr id="5124" name="Picture 4" descr="C:\Users\Owner\Desktop\yoga 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" y="118442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wner\Desktop\plot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016389"/>
            <a:ext cx="2898086" cy="17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Owner\Desktop\banner 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3765641"/>
            <a:ext cx="2290763" cy="30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Owner\Desktop\mura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1113691"/>
            <a:ext cx="5017477" cy="37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Owner\Desktop\Pics\plaza chai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50218"/>
            <a:ext cx="2907989" cy="17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514600" cy="1143000"/>
          </a:xfrm>
        </p:spPr>
        <p:txBody>
          <a:bodyPr/>
          <a:lstStyle/>
          <a:p>
            <a:r>
              <a:rPr lang="en-US" b="1" dirty="0" smtClean="0"/>
              <a:t>IMPACT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3324"/>
            <a:ext cx="8229600" cy="4525963"/>
          </a:xfrm>
        </p:spPr>
        <p:txBody>
          <a:bodyPr/>
          <a:lstStyle/>
          <a:p>
            <a:r>
              <a:rPr lang="en-US" dirty="0" smtClean="0"/>
              <a:t>BIZ SUPPORT</a:t>
            </a:r>
            <a:r>
              <a:rPr lang="en-US" sz="2400" dirty="0" smtClean="0"/>
              <a:t> FOR BEAUTIFICATION / BRANDING</a:t>
            </a:r>
          </a:p>
          <a:p>
            <a:pPr lvl="1"/>
            <a:r>
              <a:rPr lang="en-US" sz="2000" dirty="0" smtClean="0"/>
              <a:t>FACILITATE SIGN AND FAÇADE PROGRAM</a:t>
            </a:r>
            <a:endParaRPr lang="en-US" sz="2000" dirty="0"/>
          </a:p>
          <a:p>
            <a:pPr lvl="2">
              <a:buFontTx/>
              <a:buChar char="-"/>
            </a:pPr>
            <a:r>
              <a:rPr lang="en-US" sz="1600" dirty="0" smtClean="0"/>
              <a:t>BRACKET SIGNS</a:t>
            </a:r>
          </a:p>
          <a:p>
            <a:pPr lvl="2">
              <a:buFontTx/>
              <a:buChar char="-"/>
            </a:pPr>
            <a:r>
              <a:rPr lang="en-US" sz="1600" dirty="0" smtClean="0"/>
              <a:t>FAÇADE PROJECTS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Owner\Desktop\Pics\DS+Bracket+Sig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46950"/>
          <a:stretch/>
        </p:blipFill>
        <p:spPr bwMode="auto">
          <a:xfrm>
            <a:off x="6070384" y="4724400"/>
            <a:ext cx="284575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wner\Desktop\Pics\rr6 bracket sig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t="11995" b="48422"/>
          <a:stretch/>
        </p:blipFill>
        <p:spPr bwMode="auto">
          <a:xfrm>
            <a:off x="6070384" y="2228320"/>
            <a:ext cx="2845759" cy="21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wner\Desktop\PHO DAKAO N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07531"/>
            <a:ext cx="3495675" cy="26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Owner\Desktop\WINDOWS OPE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83894"/>
            <a:ext cx="2962275" cy="22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2020 Placemaking / Beautification Projects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Street-level ambiance</a:t>
            </a:r>
          </a:p>
          <a:p>
            <a:pPr lvl="1"/>
            <a:r>
              <a:rPr lang="en-US" dirty="0" smtClean="0"/>
              <a:t>Speakers on street lamps – will NOT be funded by Bose</a:t>
            </a:r>
          </a:p>
          <a:p>
            <a:pPr lvl="1"/>
            <a:r>
              <a:rPr lang="en-US" dirty="0" smtClean="0"/>
              <a:t>Holiday Lights </a:t>
            </a:r>
          </a:p>
          <a:p>
            <a:pPr lvl="1"/>
            <a:r>
              <a:rPr lang="en-US" dirty="0" smtClean="0"/>
              <a:t>Lights outlining landmark buildings (insurance, safety issues)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Implement Sidewalk Usage Ordinance</a:t>
            </a:r>
          </a:p>
          <a:p>
            <a:pPr lvl="1"/>
            <a:r>
              <a:rPr lang="en-US" b="1" dirty="0" smtClean="0"/>
              <a:t>Test at Oktoberfest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dirty="0" smtClean="0"/>
              <a:t>Advance Wayfinding Signage</a:t>
            </a:r>
          </a:p>
          <a:p>
            <a:pPr lvl="1"/>
            <a:r>
              <a:rPr lang="en-US" b="1" dirty="0" smtClean="0"/>
              <a:t>Test at Oktoberfest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dirty="0" smtClean="0"/>
              <a:t>Framingham Station Plans</a:t>
            </a:r>
          </a:p>
          <a:p>
            <a:endParaRPr lang="en-US" dirty="0"/>
          </a:p>
          <a:p>
            <a:r>
              <a:rPr lang="en-US" dirty="0" smtClean="0"/>
              <a:t>Harmony Grove Arch with illustrations</a:t>
            </a:r>
          </a:p>
          <a:p>
            <a:endParaRPr lang="en-US" dirty="0" smtClean="0"/>
          </a:p>
          <a:p>
            <a:r>
              <a:rPr lang="en-US" dirty="0" smtClean="0"/>
              <a:t>301 Howard Street Park</a:t>
            </a:r>
          </a:p>
          <a:p>
            <a:pPr lvl="1"/>
            <a:r>
              <a:rPr lang="en-US" dirty="0" smtClean="0"/>
              <a:t>Umbrella Sky Project</a:t>
            </a:r>
          </a:p>
          <a:p>
            <a:pPr lvl="1"/>
            <a:r>
              <a:rPr lang="en-US" dirty="0" smtClean="0"/>
              <a:t>Tree Animals</a:t>
            </a:r>
          </a:p>
          <a:p>
            <a:pPr lvl="1"/>
            <a:r>
              <a:rPr lang="en-US" dirty="0" smtClean="0"/>
              <a:t>Lit-up Furniture</a:t>
            </a:r>
          </a:p>
          <a:p>
            <a:pPr lvl="1"/>
            <a:endParaRPr lang="en-US" dirty="0"/>
          </a:p>
          <a:p>
            <a:r>
              <a:rPr lang="en-US" dirty="0" smtClean="0"/>
              <a:t>Mural on Waverly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66672"/>
            <a:ext cx="2847975" cy="19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esktop\Framingham\rest week\2019\Fall Card Sid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3247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wner\Desktop\Framingham\rest week\2019\Fall Car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3247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wner\Desktop\Framingham\rest week\2019\Fall Card Sid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066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Desktop\Framingham\shop small\shop small snaps fix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4226"/>
            <a:ext cx="8621110" cy="48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courtney@downtownframinghaminc.org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Tagline: </a:t>
            </a:r>
          </a:p>
          <a:p>
            <a:pPr marL="0" indent="0">
              <a:buNone/>
            </a:pPr>
            <a:r>
              <a:rPr lang="en-US" dirty="0" smtClean="0"/>
              <a:t>building business, community and culture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Mission: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Downtown </a:t>
            </a:r>
            <a:r>
              <a:rPr lang="en-US" dirty="0">
                <a:hlinkClick r:id="rId2"/>
              </a:rPr>
              <a:t>Framingham, Inc</a:t>
            </a:r>
            <a:r>
              <a:rPr lang="en-US" dirty="0"/>
              <a:t>. is an independent 501(c)(3) non-profit dedicated to serving both people and local businesses by creating the most vibrant and socially engaged area in the MetroWest. </a:t>
            </a:r>
          </a:p>
        </p:txBody>
      </p:sp>
    </p:spTree>
    <p:extLst>
      <p:ext uri="{BB962C8B-B14F-4D97-AF65-F5344CB8AC3E}">
        <p14:creationId xmlns:p14="http://schemas.microsoft.com/office/powerpoint/2010/main" val="2892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Courtney </a:t>
            </a:r>
            <a:r>
              <a:rPr lang="en-US" sz="3600" dirty="0" err="1" smtClean="0"/>
              <a:t>Thraen</a:t>
            </a:r>
            <a:r>
              <a:rPr lang="en-US" sz="3600" dirty="0" smtClean="0"/>
              <a:t>, Executive Director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050" name="Picture 2" descr="Image result for coal city illin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96987"/>
            <a:ext cx="2587626" cy="258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ohio state nro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ohio state nro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1447800"/>
            <a:ext cx="19812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2209800"/>
            <a:ext cx="3143250" cy="54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mage result for uss mom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" y="4026428"/>
            <a:ext cx="3447257" cy="2298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 may contain: 4 people, people smi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3962400"/>
            <a:ext cx="2497453" cy="249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ssachusetts maritim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94008"/>
            <a:ext cx="2240280" cy="22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Image result for hearst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6449"/>
            <a:ext cx="31432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980180"/>
            <a:ext cx="2465388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4709954"/>
            <a:ext cx="3750483" cy="5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7296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Main Street America Model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                   </a:t>
            </a:r>
            <a:r>
              <a:rPr lang="en-US" sz="3600" dirty="0" smtClean="0">
                <a:solidFill>
                  <a:srgbClr val="FF0000"/>
                </a:solidFill>
              </a:rPr>
              <a:t>MISSION -&gt; VEHICLES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14575"/>
            <a:ext cx="8153400" cy="306705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AREA PROMOTION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ECONOMIC VITALITY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ORGANIZATIONAL PARTNERSHIPS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URBAN DESIGN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181600" y="2514600"/>
            <a:ext cx="381000" cy="2971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4999" y="2590800"/>
            <a:ext cx="324326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2000" b="1" dirty="0" smtClean="0"/>
              <a:t>MARKETING - DAILY</a:t>
            </a:r>
          </a:p>
          <a:p>
            <a:r>
              <a:rPr lang="en-US" sz="2000" b="1" dirty="0" smtClean="0"/>
              <a:t>BIZ SUPPORT - WEEKLY</a:t>
            </a:r>
          </a:p>
          <a:p>
            <a:r>
              <a:rPr lang="en-US" sz="2000" dirty="0" smtClean="0"/>
              <a:t>EVENTS – WEEKLY</a:t>
            </a:r>
          </a:p>
          <a:p>
            <a:r>
              <a:rPr lang="en-US" sz="2000" dirty="0" smtClean="0"/>
              <a:t>PLACEMAKING / BEAUTIFICATION</a:t>
            </a:r>
          </a:p>
        </p:txBody>
      </p:sp>
    </p:spTree>
    <p:extLst>
      <p:ext uri="{BB962C8B-B14F-4D97-AF65-F5344CB8AC3E}">
        <p14:creationId xmlns:p14="http://schemas.microsoft.com/office/powerpoint/2010/main" val="41972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2019 Goals &amp; Progress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20416"/>
              </p:ext>
            </p:extLst>
          </p:nvPr>
        </p:nvGraphicFramePr>
        <p:xfrm>
          <a:off x="457200" y="1600200"/>
          <a:ext cx="8229602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2019</a:t>
                      </a:r>
                      <a:endParaRPr lang="en-US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  2019</a:t>
                      </a:r>
                      <a:endParaRPr lang="en-US" dirty="0"/>
                    </a:p>
                  </a:txBody>
                  <a:tcPr marL="186257" marR="186257"/>
                </a:tc>
              </a:tr>
              <a:tr h="619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Host summer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engagement workers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4-week engagement pilot</a:t>
                      </a:r>
                      <a:r>
                        <a:rPr lang="en-US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project</a:t>
                      </a:r>
                      <a:endParaRPr lang="en-US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186257" marR="18625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sidewalk ordinance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October 29 - Council passed a motion to move the ordinance the second reading on October 29</a:t>
                      </a:r>
                      <a:endParaRPr lang="en-US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186257" marR="18625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wayfinding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signage pointing to parking lots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Yard signs installed early</a:t>
                      </a:r>
                      <a:r>
                        <a:rPr lang="en-US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October</a:t>
                      </a:r>
                      <a:endParaRPr lang="en-US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186257" marR="186257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the adjacent neighborhoods to determine prioritization of walking paths from local neighborhoods to the Central Business and Manufacturing districts</a:t>
                      </a: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action on walking paths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aseline="0" dirty="0" smtClean="0"/>
                        <a:t>Met with </a:t>
                      </a:r>
                      <a:r>
                        <a:rPr lang="en-US" baseline="0" dirty="0" err="1" smtClean="0"/>
                        <a:t>WalkBoston</a:t>
                      </a:r>
                      <a:endParaRPr lang="en-US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aseline="0" dirty="0" smtClean="0"/>
                        <a:t>Do a “cars last” campaign?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aseline="0" dirty="0" smtClean="0"/>
                        <a:t>Incentivize Waverly St. East with shrubs</a:t>
                      </a:r>
                      <a:endParaRPr lang="en-US" dirty="0" smtClean="0"/>
                    </a:p>
                  </a:txBody>
                  <a:tcPr marL="186257" marR="18625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3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esktop\Framingham\Burkis Square\Burkis Square Overlay map jp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12694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Framingham\Burkis Square\total ambulance with 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30288"/>
            <a:ext cx="8161337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11903</TotalTime>
  <Words>740</Words>
  <Application>Microsoft Office PowerPoint</Application>
  <PresentationFormat>On-screen Show (4:3)</PresentationFormat>
  <Paragraphs>176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Downtown Framingham is Urban</vt:lpstr>
      <vt:lpstr>Mission</vt:lpstr>
      <vt:lpstr>Courtney Thraen, Executive Director </vt:lpstr>
      <vt:lpstr>PowerPoint Presentation</vt:lpstr>
      <vt:lpstr>Main Street America Model                         MISSION -&gt; VEHICLES</vt:lpstr>
      <vt:lpstr>Top 2019 Goals &amp; Progress</vt:lpstr>
      <vt:lpstr>PowerPoint Presentation</vt:lpstr>
      <vt:lpstr>PowerPoint Presentation</vt:lpstr>
      <vt:lpstr>PowerPoint Presentation</vt:lpstr>
      <vt:lpstr>Top 2019 Goals &amp; Progress</vt:lpstr>
      <vt:lpstr>Other 2019 Accomplishments  </vt:lpstr>
      <vt:lpstr>PowerPoint Presentation</vt:lpstr>
      <vt:lpstr>Economic Vitality -&gt;  Small Business Support </vt:lpstr>
      <vt:lpstr>2020 Biz Support Opportunities</vt:lpstr>
      <vt:lpstr>Small Business Measureable Outcomes</vt:lpstr>
      <vt:lpstr>PowerPoint Presentation</vt:lpstr>
      <vt:lpstr>PowerPoint Presentation</vt:lpstr>
      <vt:lpstr>Top Business Concerns</vt:lpstr>
      <vt:lpstr>EVENTS = business-based, social-capital drivers</vt:lpstr>
      <vt:lpstr>Major  Seasonal Events</vt:lpstr>
      <vt:lpstr>2020 Events</vt:lpstr>
      <vt:lpstr>IMPACT  Spatial Use  Beautification / Placemaking</vt:lpstr>
      <vt:lpstr>IMPACT</vt:lpstr>
      <vt:lpstr>2020 Placemaking / Beautification Projects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</dc:creator>
  <cp:lastModifiedBy>circstaff3</cp:lastModifiedBy>
  <cp:revision>54</cp:revision>
  <cp:lastPrinted>2018-09-27T21:21:29Z</cp:lastPrinted>
  <dcterms:created xsi:type="dcterms:W3CDTF">2018-09-27T15:22:25Z</dcterms:created>
  <dcterms:modified xsi:type="dcterms:W3CDTF">2019-11-23T17:11:48Z</dcterms:modified>
</cp:coreProperties>
</file>